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mic Sans MS"/>
        <a:ea typeface="Comic Sans MS"/>
        <a:cs typeface="Comic Sans MS"/>
        <a:sym typeface="Comic Sans MS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mic Sans MS"/>
        <a:ea typeface="Comic Sans MS"/>
        <a:cs typeface="Comic Sans MS"/>
        <a:sym typeface="Comic Sans MS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mic Sans MS"/>
        <a:ea typeface="Comic Sans MS"/>
        <a:cs typeface="Comic Sans MS"/>
        <a:sym typeface="Comic Sans MS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mic Sans MS"/>
        <a:ea typeface="Comic Sans MS"/>
        <a:cs typeface="Comic Sans MS"/>
        <a:sym typeface="Comic Sans MS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mic Sans MS"/>
        <a:ea typeface="Comic Sans MS"/>
        <a:cs typeface="Comic Sans MS"/>
        <a:sym typeface="Comic Sans MS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mic Sans MS"/>
        <a:ea typeface="Comic Sans MS"/>
        <a:cs typeface="Comic Sans MS"/>
        <a:sym typeface="Comic Sans MS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mic Sans MS"/>
        <a:ea typeface="Comic Sans MS"/>
        <a:cs typeface="Comic Sans MS"/>
        <a:sym typeface="Comic Sans MS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mic Sans MS"/>
        <a:ea typeface="Comic Sans MS"/>
        <a:cs typeface="Comic Sans MS"/>
        <a:sym typeface="Comic Sans MS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Comic Sans MS"/>
        <a:ea typeface="Comic Sans MS"/>
        <a:cs typeface="Comic Sans MS"/>
        <a:sym typeface="Comic Sans M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Comic Sans MS"/>
          <a:ea typeface="Comic Sans MS"/>
          <a:cs typeface="Comic Sans M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 b="def" i="def"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Comic Sans MS"/>
          <a:ea typeface="Comic Sans MS"/>
          <a:cs typeface="Comic Sans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omic Sans MS"/>
          <a:ea typeface="Comic Sans MS"/>
          <a:cs typeface="Comic Sans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omic Sans MS"/>
          <a:ea typeface="Comic Sans MS"/>
          <a:cs typeface="Comic Sans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omic Sans MS"/>
          <a:ea typeface="Comic Sans MS"/>
          <a:cs typeface="Comic Sans M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Comic Sans MS"/>
          <a:ea typeface="Comic Sans MS"/>
          <a:cs typeface="Comic Sans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omic Sans MS"/>
          <a:ea typeface="Comic Sans MS"/>
          <a:cs typeface="Comic Sans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omic Sans MS"/>
          <a:ea typeface="Comic Sans MS"/>
          <a:cs typeface="Comic Sans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omic Sans MS"/>
          <a:ea typeface="Comic Sans MS"/>
          <a:cs typeface="Comic Sans M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Comic Sans MS"/>
          <a:ea typeface="Comic Sans MS"/>
          <a:cs typeface="Comic Sans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omic Sans MS"/>
          <a:ea typeface="Comic Sans MS"/>
          <a:cs typeface="Comic Sans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omic Sans MS"/>
          <a:ea typeface="Comic Sans MS"/>
          <a:cs typeface="Comic Sans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omic Sans MS"/>
          <a:ea typeface="Comic Sans MS"/>
          <a:cs typeface="Comic Sans M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omic Sans MS"/>
          <a:ea typeface="Comic Sans MS"/>
          <a:cs typeface="Comic Sans M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omic Sans MS"/>
          <a:ea typeface="Comic Sans MS"/>
          <a:cs typeface="Comic Sans MS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omic Sans MS"/>
          <a:ea typeface="Comic Sans MS"/>
          <a:cs typeface="Comic Sans MS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omic Sans MS"/>
          <a:ea typeface="Comic Sans MS"/>
          <a:cs typeface="Comic Sans MS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omic Sans MS"/>
          <a:ea typeface="Comic Sans MS"/>
          <a:cs typeface="Comic Sans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omic Sans MS"/>
          <a:ea typeface="Comic Sans MS"/>
          <a:cs typeface="Comic Sans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omic Sans MS"/>
          <a:ea typeface="Comic Sans MS"/>
          <a:cs typeface="Comic Sans MS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omic Sans MS"/>
          <a:ea typeface="Comic Sans MS"/>
          <a:cs typeface="Comic Sans M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omic Sans MS"/>
          <a:ea typeface="Comic Sans MS"/>
          <a:cs typeface="Comic Sans M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omic Sans MS"/>
          <a:ea typeface="Comic Sans MS"/>
          <a:cs typeface="Comic Sans M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omic Sans MS"/>
          <a:ea typeface="Comic Sans MS"/>
          <a:cs typeface="Comic Sans MS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4" name="Shape 54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>
        <a:latin typeface="+mn-lt"/>
        <a:ea typeface="+mn-ea"/>
        <a:cs typeface="+mn-cs"/>
        <a:sym typeface="Helvetica Neue"/>
      </a:defRPr>
    </a:lvl1pPr>
    <a:lvl2pPr indent="228600" latinLnBrk="0">
      <a:defRPr>
        <a:latin typeface="+mn-lt"/>
        <a:ea typeface="+mn-ea"/>
        <a:cs typeface="+mn-cs"/>
        <a:sym typeface="Helvetica Neue"/>
      </a:defRPr>
    </a:lvl2pPr>
    <a:lvl3pPr indent="457200" latinLnBrk="0">
      <a:defRPr>
        <a:latin typeface="+mn-lt"/>
        <a:ea typeface="+mn-ea"/>
        <a:cs typeface="+mn-cs"/>
        <a:sym typeface="Helvetica Neue"/>
      </a:defRPr>
    </a:lvl3pPr>
    <a:lvl4pPr indent="685800" latinLnBrk="0">
      <a:defRPr>
        <a:latin typeface="+mn-lt"/>
        <a:ea typeface="+mn-ea"/>
        <a:cs typeface="+mn-cs"/>
        <a:sym typeface="Helvetica Neue"/>
      </a:defRPr>
    </a:lvl4pPr>
    <a:lvl5pPr indent="914400" latinLnBrk="0">
      <a:defRPr>
        <a:latin typeface="+mn-lt"/>
        <a:ea typeface="+mn-ea"/>
        <a:cs typeface="+mn-cs"/>
        <a:sym typeface="Helvetica Neue"/>
      </a:defRPr>
    </a:lvl5pPr>
    <a:lvl6pPr indent="1143000" latinLnBrk="0">
      <a:defRPr>
        <a:latin typeface="+mn-lt"/>
        <a:ea typeface="+mn-ea"/>
        <a:cs typeface="+mn-cs"/>
        <a:sym typeface="Helvetica Neue"/>
      </a:defRPr>
    </a:lvl6pPr>
    <a:lvl7pPr indent="1371600" latinLnBrk="0">
      <a:defRPr>
        <a:latin typeface="+mn-lt"/>
        <a:ea typeface="+mn-ea"/>
        <a:cs typeface="+mn-cs"/>
        <a:sym typeface="Helvetica Neue"/>
      </a:defRPr>
    </a:lvl7pPr>
    <a:lvl8pPr indent="1600200" latinLnBrk="0">
      <a:defRPr>
        <a:latin typeface="+mn-lt"/>
        <a:ea typeface="+mn-ea"/>
        <a:cs typeface="+mn-cs"/>
        <a:sym typeface="Helvetica Neue"/>
      </a:defRPr>
    </a:lvl8pPr>
    <a:lvl9pPr indent="1828800" latinLnBrk="0">
      <a:defRPr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21" name="Shape 2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hape 2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0" name="Shape 3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8" name="Shape 38"/>
          <p:cNvSpPr/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" name="Shape 39"/>
          <p:cNvSpPr/>
          <p:nvPr>
            <p:ph type="body" sz="half" idx="13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>
              <a:buChar char="•"/>
            </a:pPr>
          </a:p>
        </p:txBody>
      </p:sp>
      <p:sp>
        <p:nvSpPr>
          <p:cNvPr id="40" name="Shape 4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8394094" y="6245225"/>
            <a:ext cx="292707" cy="332740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r">
              <a:defRPr sz="14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</p:sldLayoutIdLst>
  <p:transition xmlns:p14="http://schemas.microsoft.com/office/powerpoint/2010/main" spd="med" advClick="1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mic Sans MS"/>
          <a:ea typeface="Comic Sans MS"/>
          <a:cs typeface="Comic Sans MS"/>
          <a:sym typeface="Comic Sans MS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mic Sans MS"/>
          <a:ea typeface="Comic Sans MS"/>
          <a:cs typeface="Comic Sans MS"/>
          <a:sym typeface="Comic Sans MS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mic Sans MS"/>
          <a:ea typeface="Comic Sans MS"/>
          <a:cs typeface="Comic Sans MS"/>
          <a:sym typeface="Comic Sans MS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mic Sans MS"/>
          <a:ea typeface="Comic Sans MS"/>
          <a:cs typeface="Comic Sans MS"/>
          <a:sym typeface="Comic Sans MS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mic Sans MS"/>
          <a:ea typeface="Comic Sans MS"/>
          <a:cs typeface="Comic Sans MS"/>
          <a:sym typeface="Comic Sans MS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mic Sans MS"/>
          <a:ea typeface="Comic Sans MS"/>
          <a:cs typeface="Comic Sans MS"/>
          <a:sym typeface="Comic Sans MS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mic Sans MS"/>
          <a:ea typeface="Comic Sans MS"/>
          <a:cs typeface="Comic Sans MS"/>
          <a:sym typeface="Comic Sans MS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mic Sans MS"/>
          <a:ea typeface="Comic Sans MS"/>
          <a:cs typeface="Comic Sans MS"/>
          <a:sym typeface="Comic Sans MS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Comic Sans MS"/>
          <a:ea typeface="Comic Sans MS"/>
          <a:cs typeface="Comic Sans MS"/>
          <a:sym typeface="Comic Sans MS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omic Sans MS"/>
          <a:ea typeface="Comic Sans MS"/>
          <a:cs typeface="Comic Sans MS"/>
          <a:sym typeface="Comic Sans MS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omic Sans MS"/>
          <a:ea typeface="Comic Sans MS"/>
          <a:cs typeface="Comic Sans MS"/>
          <a:sym typeface="Comic Sans MS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omic Sans MS"/>
          <a:ea typeface="Comic Sans MS"/>
          <a:cs typeface="Comic Sans MS"/>
          <a:sym typeface="Comic Sans MS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–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omic Sans MS"/>
          <a:ea typeface="Comic Sans MS"/>
          <a:cs typeface="Comic Sans MS"/>
          <a:sym typeface="Comic Sans MS"/>
        </a:defRPr>
      </a:lvl4pPr>
      <a:lvl5pPr marL="22352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»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omic Sans MS"/>
          <a:ea typeface="Comic Sans MS"/>
          <a:cs typeface="Comic Sans MS"/>
          <a:sym typeface="Comic Sans MS"/>
        </a:defRPr>
      </a:lvl5pPr>
      <a:lvl6pPr marL="26924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omic Sans MS"/>
          <a:ea typeface="Comic Sans MS"/>
          <a:cs typeface="Comic Sans MS"/>
          <a:sym typeface="Comic Sans MS"/>
        </a:defRPr>
      </a:lvl6pPr>
      <a:lvl7pPr marL="31496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omic Sans MS"/>
          <a:ea typeface="Comic Sans MS"/>
          <a:cs typeface="Comic Sans MS"/>
          <a:sym typeface="Comic Sans MS"/>
        </a:defRPr>
      </a:lvl7pPr>
      <a:lvl8pPr marL="36068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omic Sans MS"/>
          <a:ea typeface="Comic Sans MS"/>
          <a:cs typeface="Comic Sans MS"/>
          <a:sym typeface="Comic Sans MS"/>
        </a:defRPr>
      </a:lvl8pPr>
      <a:lvl9pPr marL="4064000" marR="0" indent="-4064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Comic Sans MS"/>
          <a:ea typeface="Comic Sans MS"/>
          <a:cs typeface="Comic Sans MS"/>
          <a:sym typeface="Comic Sans MS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mic Sans MS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mic Sans MS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mic Sans MS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mic Sans MS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mic Sans MS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mic Sans MS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mic Sans MS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mic Sans MS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omic Sans M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7" Type="http://schemas.openxmlformats.org/officeDocument/2006/relationships/image" Target="../media/image9.jpeg"/><Relationship Id="rId8" Type="http://schemas.openxmlformats.org/officeDocument/2006/relationships/image" Target="../media/image10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ctrTitle"/>
          </p:nvPr>
        </p:nvSpPr>
        <p:spPr>
          <a:xfrm>
            <a:off x="684212" y="692150"/>
            <a:ext cx="7772401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Lucida Handwriting"/>
                <a:ea typeface="Lucida Handwriting"/>
                <a:cs typeface="Lucida Handwriting"/>
                <a:sym typeface="Lucida Handwriting"/>
              </a:defRPr>
            </a:lvl1pPr>
          </a:lstStyle>
          <a:p>
            <a:pPr/>
            <a:r>
              <a:t>Seven Stages of Life</a:t>
            </a:r>
          </a:p>
        </p:txBody>
      </p:sp>
      <p:sp>
        <p:nvSpPr>
          <p:cNvPr id="57" name="Shape 57"/>
          <p:cNvSpPr/>
          <p:nvPr>
            <p:ph type="subTitle" sz="quarter" idx="1"/>
          </p:nvPr>
        </p:nvSpPr>
        <p:spPr>
          <a:xfrm>
            <a:off x="1403350" y="2492375"/>
            <a:ext cx="6400800" cy="1752600"/>
          </a:xfrm>
          <a:prstGeom prst="rect">
            <a:avLst/>
          </a:prstGeom>
        </p:spPr>
        <p:txBody>
          <a:bodyPr/>
          <a:lstStyle>
            <a:lvl1pPr>
              <a:defRPr>
                <a:latin typeface="Lucida Handwriting"/>
                <a:ea typeface="Lucida Handwriting"/>
                <a:cs typeface="Lucida Handwriting"/>
                <a:sym typeface="Lucida Handwriting"/>
              </a:defRPr>
            </a:lvl1pPr>
          </a:lstStyle>
          <a:p>
            <a:pPr/>
            <a:r>
              <a:t>William Shakespeare</a:t>
            </a:r>
          </a:p>
        </p:txBody>
      </p:sp>
      <p:pic>
        <p:nvPicPr>
          <p:cNvPr id="58" name="article-1291242-0A4AE63A000005DC-32_468x228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68537" y="4149725"/>
            <a:ext cx="4457701" cy="21717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type="ctrTitle"/>
          </p:nvPr>
        </p:nvSpPr>
        <p:spPr>
          <a:xfrm>
            <a:off x="815232" y="792952"/>
            <a:ext cx="7772401" cy="1470026"/>
          </a:xfrm>
          <a:prstGeom prst="rect">
            <a:avLst/>
          </a:prstGeom>
        </p:spPr>
        <p:txBody>
          <a:bodyPr/>
          <a:lstStyle/>
          <a:p>
            <a:pPr/>
            <a:r>
              <a:t>Lastly...</a:t>
            </a:r>
          </a:p>
        </p:txBody>
      </p:sp>
      <p:sp>
        <p:nvSpPr>
          <p:cNvPr id="100" name="Shape 100"/>
          <p:cNvSpPr/>
          <p:nvPr>
            <p:ph type="subTitle" idx="1"/>
          </p:nvPr>
        </p:nvSpPr>
        <p:spPr>
          <a:xfrm>
            <a:off x="543769" y="2279075"/>
            <a:ext cx="8056462" cy="3192541"/>
          </a:xfrm>
          <a:prstGeom prst="rect">
            <a:avLst/>
          </a:prstGeom>
        </p:spPr>
        <p:txBody>
          <a:bodyPr/>
          <a:lstStyle/>
          <a:p>
            <a:pPr defTabSz="832104">
              <a:spcBef>
                <a:spcPts val="600"/>
              </a:spcBef>
              <a:defRPr sz="3640"/>
            </a:pPr>
            <a:r>
              <a:t>1. Evaluate why different stages in life are important ? </a:t>
            </a:r>
          </a:p>
          <a:p>
            <a:pPr defTabSz="832104">
              <a:spcBef>
                <a:spcPts val="600"/>
              </a:spcBef>
              <a:defRPr sz="2912"/>
            </a:pPr>
            <a:r>
              <a:rPr sz="3640"/>
              <a:t>2.Is one stage in life more important than the other ? If so, why</a:t>
            </a:r>
            <a:r>
              <a:t> ?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type="title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</p:spPr>
        <p:txBody>
          <a:bodyPr/>
          <a:lstStyle/>
          <a:p>
            <a:pPr/>
            <a:r>
              <a:t>What lies ahead…</a:t>
            </a:r>
          </a:p>
        </p:txBody>
      </p:sp>
      <p:sp>
        <p:nvSpPr>
          <p:cNvPr id="61" name="Shape 6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60831" indent="-560831" defTabSz="841247">
              <a:lnSpc>
                <a:spcPct val="90000"/>
              </a:lnSpc>
              <a:buChar char="•"/>
              <a:defRPr sz="2944"/>
            </a:pPr>
            <a:r>
              <a:t>In your books, write down what you think your life will be like in:</a:t>
            </a:r>
          </a:p>
          <a:p>
            <a:pPr marL="560831" indent="-560831" defTabSz="841247">
              <a:lnSpc>
                <a:spcPct val="90000"/>
              </a:lnSpc>
              <a:buSzTx/>
              <a:buNone/>
              <a:defRPr sz="2944"/>
            </a:pPr>
          </a:p>
          <a:p>
            <a:pPr marL="560831" indent="-560831" defTabSz="841247">
              <a:lnSpc>
                <a:spcPct val="90000"/>
              </a:lnSpc>
              <a:buAutoNum type="arabicPeriod" startAt="1"/>
              <a:defRPr sz="2944"/>
            </a:pPr>
            <a:r>
              <a:t>10 years</a:t>
            </a:r>
          </a:p>
          <a:p>
            <a:pPr marL="560831" indent="-560831" defTabSz="841247">
              <a:lnSpc>
                <a:spcPct val="90000"/>
              </a:lnSpc>
              <a:buAutoNum type="arabicPeriod" startAt="1"/>
              <a:defRPr sz="2944"/>
            </a:pPr>
            <a:r>
              <a:t>20 years</a:t>
            </a:r>
          </a:p>
          <a:p>
            <a:pPr marL="560831" indent="-560831" defTabSz="841247">
              <a:lnSpc>
                <a:spcPct val="90000"/>
              </a:lnSpc>
              <a:buAutoNum type="arabicPeriod" startAt="1"/>
              <a:defRPr sz="2944"/>
            </a:pPr>
            <a:r>
              <a:t>30 years</a:t>
            </a:r>
          </a:p>
          <a:p>
            <a:pPr marL="560831" indent="-560831" defTabSz="841247">
              <a:lnSpc>
                <a:spcPct val="90000"/>
              </a:lnSpc>
              <a:buAutoNum type="arabicPeriod" startAt="1"/>
              <a:defRPr sz="2944"/>
            </a:pPr>
            <a:r>
              <a:t>40 years</a:t>
            </a:r>
          </a:p>
          <a:p>
            <a:pPr marL="560831" indent="-560831" defTabSz="841247">
              <a:lnSpc>
                <a:spcPct val="90000"/>
              </a:lnSpc>
              <a:buAutoNum type="arabicPeriod" startAt="1"/>
              <a:defRPr sz="2944"/>
            </a:pPr>
            <a:r>
              <a:t>50 years</a:t>
            </a:r>
          </a:p>
        </p:txBody>
      </p:sp>
      <p:pic>
        <p:nvPicPr>
          <p:cNvPr id="62" name="MM900040997[1]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40650" y="549275"/>
            <a:ext cx="1019175" cy="933450"/>
          </a:xfrm>
          <a:prstGeom prst="rect">
            <a:avLst/>
          </a:prstGeom>
          <a:ln w="12700">
            <a:miter lim="400000"/>
          </a:ln>
        </p:spPr>
      </p:pic>
      <p:pic>
        <p:nvPicPr>
          <p:cNvPr id="63" name="MM900236522[1]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812087" y="2133600"/>
            <a:ext cx="1104901" cy="1247775"/>
          </a:xfrm>
          <a:prstGeom prst="rect">
            <a:avLst/>
          </a:prstGeom>
          <a:ln w="12700">
            <a:miter lim="400000"/>
          </a:ln>
        </p:spPr>
      </p:pic>
      <p:pic>
        <p:nvPicPr>
          <p:cNvPr id="64" name="MM900285311[1]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011862" y="5157787"/>
            <a:ext cx="1228726" cy="14859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MM900300553[1]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276600" y="4508500"/>
            <a:ext cx="1247775" cy="962025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MM900172639[1]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219700" y="4076700"/>
            <a:ext cx="1228725" cy="981075"/>
          </a:xfrm>
          <a:prstGeom prst="rect">
            <a:avLst/>
          </a:prstGeom>
          <a:ln w="12700">
            <a:miter lim="400000"/>
          </a:ln>
        </p:spPr>
      </p:pic>
      <p:pic>
        <p:nvPicPr>
          <p:cNvPr id="67" name="MM900286769[1]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724525" y="2924175"/>
            <a:ext cx="1038225" cy="971550"/>
          </a:xfrm>
          <a:prstGeom prst="rect">
            <a:avLst/>
          </a:prstGeom>
          <a:ln w="12700">
            <a:miter lim="400000"/>
          </a:ln>
        </p:spPr>
      </p:pic>
      <p:pic>
        <p:nvPicPr>
          <p:cNvPr id="68" name="MM900303474[1]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164387" y="3716337"/>
            <a:ext cx="1152526" cy="1081088"/>
          </a:xfrm>
          <a:prstGeom prst="rect">
            <a:avLst/>
          </a:prstGeom>
          <a:ln w="12700">
            <a:miter lim="400000"/>
          </a:ln>
        </p:spPr>
      </p:pic>
      <p:pic>
        <p:nvPicPr>
          <p:cNvPr id="69" name="MM900336988[1]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427537" y="5589587"/>
            <a:ext cx="1028701" cy="1028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0" name="MM900283579[1]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7596187" y="5373687"/>
            <a:ext cx="952501" cy="685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71" name="MM900283002[1]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3563937" y="2781300"/>
            <a:ext cx="1219201" cy="12192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Class="entr" nodeType="after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after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after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Class="entr" nodeType="after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after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Class="entr" nodeType="afterEffect" presetSubtype="0" presetID="1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Class="entr" nodeType="afterEffect" presetSubtype="0" presetID="1" grpId="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6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Class="entr" nodeType="after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Class="entr" nodeType="afterEffect" presetSubtype="0" presetID="1" grpId="1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8" grpId="5"/>
      <p:bldP build="whole" bldLvl="1" animBg="1" rev="0" advAuto="0" spid="67" grpId="7"/>
      <p:bldP build="whole" bldLvl="1" animBg="1" rev="0" advAuto="0" spid="65" grpId="8"/>
      <p:bldP build="whole" bldLvl="1" animBg="1" rev="0" advAuto="0" spid="66" grpId="6"/>
      <p:bldP build="whole" bldLvl="1" animBg="1" rev="0" advAuto="0" spid="69" grpId="10"/>
      <p:bldP build="whole" bldLvl="1" animBg="1" rev="0" advAuto="0" spid="70" grpId="11"/>
      <p:bldP build="whole" bldLvl="1" animBg="1" rev="0" advAuto="0" spid="62" grpId="3"/>
      <p:bldP build="whole" bldLvl="1" animBg="1" rev="0" advAuto="0" spid="64" grpId="9"/>
      <p:bldP build="p" bldLvl="5" animBg="1" rev="0" advAuto="0" spid="61" grpId="1"/>
      <p:bldP build="whole" bldLvl="1" animBg="1" rev="0" advAuto="0" spid="71" grpId="2"/>
      <p:bldP build="whole" bldLvl="1" animBg="1" rev="0" advAuto="0" spid="63" grpId="4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type="ctrTitle"/>
          </p:nvPr>
        </p:nvSpPr>
        <p:spPr>
          <a:xfrm>
            <a:off x="539750" y="2130425"/>
            <a:ext cx="7918450" cy="3098800"/>
          </a:xfrm>
          <a:prstGeom prst="rect">
            <a:avLst/>
          </a:prstGeom>
        </p:spPr>
        <p:txBody>
          <a:bodyPr/>
          <a:lstStyle/>
          <a:p>
            <a:pPr defTabSz="813816">
              <a:defRPr b="1" sz="3559"/>
            </a:pPr>
            <a:r>
              <a:t>“All the world's a stage</a:t>
            </a:r>
            <a:r>
              <a:rPr b="0"/>
              <a:t>" is the phrase that begins a monologue from William Shakespeare's As You Like It, spoken by the character, Jaques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ctrTitle"/>
          </p:nvPr>
        </p:nvSpPr>
        <p:spPr>
          <a:xfrm>
            <a:off x="998596" y="361509"/>
            <a:ext cx="7772401" cy="936115"/>
          </a:xfrm>
          <a:prstGeom prst="rect">
            <a:avLst/>
          </a:prstGeom>
        </p:spPr>
        <p:txBody>
          <a:bodyPr/>
          <a:lstStyle/>
          <a:p>
            <a:pPr/>
            <a:r>
              <a:t>Learning objective </a:t>
            </a:r>
          </a:p>
        </p:txBody>
      </p:sp>
      <p:sp>
        <p:nvSpPr>
          <p:cNvPr id="76" name="Shape 76"/>
          <p:cNvSpPr/>
          <p:nvPr>
            <p:ph type="subTitle" sz="quarter" idx="1"/>
          </p:nvPr>
        </p:nvSpPr>
        <p:spPr>
          <a:xfrm>
            <a:off x="201311" y="1890776"/>
            <a:ext cx="8741378" cy="1331945"/>
          </a:xfrm>
          <a:prstGeom prst="rect">
            <a:avLst/>
          </a:prstGeom>
        </p:spPr>
        <p:txBody>
          <a:bodyPr/>
          <a:lstStyle/>
          <a:p>
            <a:pPr defTabSz="685800">
              <a:spcBef>
                <a:spcPts val="500"/>
              </a:spcBef>
              <a:defRPr sz="2400"/>
            </a:pPr>
            <a:r>
              <a:t>Can I understand the significance of the different stages in life according to the monologue </a:t>
            </a:r>
            <a:r>
              <a:t>'All the World's a stage'</a:t>
            </a:r>
            <a:r>
              <a:t> ? </a:t>
            </a:r>
          </a:p>
        </p:txBody>
      </p:sp>
      <p:pic>
        <p:nvPicPr>
          <p:cNvPr id="77" name="pasted-image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02714" y="3269179"/>
            <a:ext cx="5538572" cy="311544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type="ctrTitle"/>
          </p:nvPr>
        </p:nvSpPr>
        <p:spPr>
          <a:xfrm>
            <a:off x="275928" y="102643"/>
            <a:ext cx="8592144" cy="2429986"/>
          </a:xfrm>
          <a:prstGeom prst="rect">
            <a:avLst/>
          </a:prstGeom>
        </p:spPr>
        <p:txBody>
          <a:bodyPr/>
          <a:lstStyle>
            <a:lvl1pPr defTabSz="877823">
              <a:defRPr sz="4224"/>
            </a:lvl1pPr>
          </a:lstStyle>
          <a:p>
            <a:pPr/>
            <a:r>
              <a:t>What is the most important stage in life and why ? Be prepared to justify your response. </a:t>
            </a:r>
          </a:p>
        </p:txBody>
      </p:sp>
      <p:pic>
        <p:nvPicPr>
          <p:cNvPr id="80" name="pasted-image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061" y="2613821"/>
            <a:ext cx="2717263" cy="1630358"/>
          </a:xfrm>
          <a:prstGeom prst="rect">
            <a:avLst/>
          </a:prstGeom>
          <a:ln w="12700">
            <a:miter lim="400000"/>
          </a:ln>
        </p:spPr>
      </p:pic>
      <p:pic>
        <p:nvPicPr>
          <p:cNvPr id="81" name="pasted-image.jpe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71455" y="2608073"/>
            <a:ext cx="2461079" cy="1641854"/>
          </a:xfrm>
          <a:prstGeom prst="rect">
            <a:avLst/>
          </a:prstGeom>
          <a:ln w="12700">
            <a:miter lim="400000"/>
          </a:ln>
        </p:spPr>
      </p:pic>
      <p:pic>
        <p:nvPicPr>
          <p:cNvPr id="82" name="pasted-image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3044" y="4655890"/>
            <a:ext cx="2302350" cy="1580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83" name="pasted-image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609077" y="4557604"/>
            <a:ext cx="1640591" cy="2220267"/>
          </a:xfrm>
          <a:prstGeom prst="rect">
            <a:avLst/>
          </a:prstGeom>
          <a:ln w="12700">
            <a:miter lim="400000"/>
          </a:ln>
        </p:spPr>
      </p:pic>
      <p:pic>
        <p:nvPicPr>
          <p:cNvPr id="84" name="pasted-image.jpe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636665" y="2482759"/>
            <a:ext cx="1420904" cy="2124716"/>
          </a:xfrm>
          <a:prstGeom prst="rect">
            <a:avLst/>
          </a:prstGeom>
          <a:ln w="12700">
            <a:miter lim="400000"/>
          </a:ln>
        </p:spPr>
      </p:pic>
      <p:pic>
        <p:nvPicPr>
          <p:cNvPr id="85" name="pasted-image.jpe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416370" y="4706816"/>
            <a:ext cx="2465961" cy="1641406"/>
          </a:xfrm>
          <a:prstGeom prst="rect">
            <a:avLst/>
          </a:prstGeom>
          <a:ln w="12700">
            <a:miter lim="400000"/>
          </a:ln>
        </p:spPr>
      </p:pic>
      <p:pic>
        <p:nvPicPr>
          <p:cNvPr id="86" name="pasted-image.jpe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7049033" y="4696560"/>
            <a:ext cx="1998495" cy="149887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/>
        </p:nvSpPr>
        <p:spPr>
          <a:xfrm>
            <a:off x="397766" y="-113538"/>
            <a:ext cx="9001025" cy="7085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200"/>
            </a:pPr>
            <a:r>
              <a:t>At first, the infant,</a:t>
            </a:r>
            <a:br/>
            <a:r>
              <a:t>Mewling and puking in the nurse's arms.</a:t>
            </a:r>
          </a:p>
          <a:p>
            <a:pPr>
              <a:lnSpc>
                <a:spcPct val="90000"/>
              </a:lnSpc>
              <a:spcBef>
                <a:spcPts val="500"/>
              </a:spcBef>
              <a:defRPr sz="2200"/>
            </a:pPr>
            <a:r>
              <a:t>And then the whining school-boy, with his satchel</a:t>
            </a:r>
            <a:br/>
            <a:r>
              <a:t>And shining morning face, creeping like snail</a:t>
            </a:r>
            <a:br/>
            <a:r>
              <a:t>Unwillingly to school. </a:t>
            </a:r>
          </a:p>
          <a:p>
            <a:pPr>
              <a:lnSpc>
                <a:spcPct val="90000"/>
              </a:lnSpc>
              <a:spcBef>
                <a:spcPts val="500"/>
              </a:spcBef>
              <a:defRPr sz="2200"/>
            </a:pPr>
            <a:r>
              <a:t>And then the lover,</a:t>
            </a:r>
            <a:br/>
            <a:r>
              <a:t>Sighing like furnace, with a woeful ballad</a:t>
            </a:r>
          </a:p>
          <a:p>
            <a:pPr>
              <a:spcBef>
                <a:spcPts val="500"/>
              </a:spcBef>
              <a:defRPr sz="2200"/>
            </a:pPr>
            <a:r>
              <a:t>Made to his mistress' eyebrow.</a:t>
            </a:r>
          </a:p>
          <a:p>
            <a:pPr>
              <a:spcBef>
                <a:spcPts val="500"/>
              </a:spcBef>
              <a:defRPr sz="2200"/>
            </a:pPr>
            <a:r>
              <a:t>Then a soldier,</a:t>
            </a:r>
            <a:br/>
            <a:r>
              <a:t>Full of strange oaths and bearded like the ‘pard,</a:t>
            </a:r>
            <a:br/>
            <a:r>
              <a:t>Jealous in honour, sudden and quick in quarrel,</a:t>
            </a:r>
            <a:br/>
            <a:r>
              <a:t>Seeking the bubble reputation</a:t>
            </a:r>
            <a:br/>
            <a:r>
              <a:t>Even in the cannon's mouth.</a:t>
            </a:r>
          </a:p>
          <a:p>
            <a:pPr>
              <a:spcBef>
                <a:spcPts val="500"/>
              </a:spcBef>
              <a:defRPr sz="2200"/>
            </a:pPr>
            <a:r>
              <a:t>And then the justice,</a:t>
            </a:r>
            <a:br/>
            <a:r>
              <a:t>In fair round belly with good capon lined, </a:t>
            </a:r>
          </a:p>
          <a:p>
            <a:pPr>
              <a:lnSpc>
                <a:spcPct val="90000"/>
              </a:lnSpc>
              <a:spcBef>
                <a:spcPts val="500"/>
              </a:spcBef>
              <a:defRPr sz="2200"/>
            </a:pPr>
            <a:r>
              <a:t>With eyes severe and beard of formal cut,</a:t>
            </a:r>
            <a:br/>
            <a:r>
              <a:t>Full of wise saws and modern instances;</a:t>
            </a:r>
            <a:br/>
            <a:r>
              <a:t>And so he plays his part.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/>
        </p:nvSpPr>
        <p:spPr>
          <a:xfrm>
            <a:off x="1042987" y="620712"/>
            <a:ext cx="6551613" cy="609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/>
            </a:pPr>
            <a:r>
              <a:t>The sixth age shifts</a:t>
            </a:r>
            <a:br/>
            <a:r>
              <a:t>Into the lean and slipper'd pantaloon,</a:t>
            </a:r>
            <a:br/>
            <a:r>
              <a:t>With spectacles on nose and pouch on side,</a:t>
            </a:r>
            <a:br/>
            <a:r>
              <a:t>His youthful hose, well saved, a world too wide</a:t>
            </a:r>
            <a:br/>
            <a:r>
              <a:t>For his shrunk shank; and his big manly voice,</a:t>
            </a:r>
            <a:br/>
            <a:r>
              <a:t>Turning again toward childish treble, pipes</a:t>
            </a:r>
            <a:br/>
            <a:r>
              <a:t>And whistles in his sound. Last scene of all,</a:t>
            </a:r>
            <a:br/>
            <a:r>
              <a:t>That ends this strange eventful history,</a:t>
            </a:r>
            <a:br/>
            <a:r>
              <a:t>Is second childishness and mere oblivion,</a:t>
            </a:r>
          </a:p>
          <a:p>
            <a:pPr>
              <a:defRPr sz="2400"/>
            </a:pPr>
            <a:r>
              <a:t>Sans teeth, sans eyes, sans taste, sans everything.</a:t>
            </a:r>
          </a:p>
          <a:p>
            <a:pPr>
              <a:defRPr sz="2400"/>
            </a:pP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type="ctrTitle"/>
          </p:nvPr>
        </p:nvSpPr>
        <p:spPr>
          <a:xfrm>
            <a:off x="815232" y="81071"/>
            <a:ext cx="7772401" cy="1470026"/>
          </a:xfrm>
          <a:prstGeom prst="rect">
            <a:avLst/>
          </a:prstGeom>
        </p:spPr>
        <p:txBody>
          <a:bodyPr/>
          <a:lstStyle>
            <a:lvl1pPr>
              <a:defRPr u="sng"/>
            </a:lvl1pPr>
          </a:lstStyle>
          <a:p>
            <a:pPr/>
            <a:r>
              <a:t>Main task</a:t>
            </a:r>
          </a:p>
        </p:txBody>
      </p:sp>
      <p:sp>
        <p:nvSpPr>
          <p:cNvPr id="93" name="Shape 93"/>
          <p:cNvSpPr/>
          <p:nvPr>
            <p:ph type="subTitle" sz="half" idx="1"/>
          </p:nvPr>
        </p:nvSpPr>
        <p:spPr>
          <a:xfrm>
            <a:off x="713649" y="1491692"/>
            <a:ext cx="7716702" cy="1752601"/>
          </a:xfrm>
          <a:prstGeom prst="rect">
            <a:avLst/>
          </a:prstGeom>
        </p:spPr>
        <p:txBody>
          <a:bodyPr/>
          <a:lstStyle>
            <a:lvl1pPr defTabSz="658368">
              <a:spcBef>
                <a:spcPts val="500"/>
              </a:spcBef>
              <a:defRPr sz="2304"/>
            </a:lvl1pPr>
          </a:lstStyle>
          <a:p>
            <a:pPr/>
            <a:r>
              <a:t>We have just discussed and watched 'The Seven Stages'. You now must re-create one of the seven stages in the form of a freeze frame. I will tell your group what stage you have been allocated. </a:t>
            </a:r>
          </a:p>
        </p:txBody>
      </p:sp>
      <p:pic>
        <p:nvPicPr>
          <p:cNvPr id="94" name="pasted-image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65450" y="3490655"/>
            <a:ext cx="3213100" cy="28448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/>
          <p:nvPr>
            <p:ph type="ctrTitle"/>
          </p:nvPr>
        </p:nvSpPr>
        <p:spPr>
          <a:xfrm>
            <a:off x="1009382" y="447797"/>
            <a:ext cx="7772401" cy="1470026"/>
          </a:xfrm>
          <a:prstGeom prst="rect">
            <a:avLst/>
          </a:prstGeom>
        </p:spPr>
        <p:txBody>
          <a:bodyPr/>
          <a:lstStyle>
            <a:lvl1pPr defTabSz="886968">
              <a:defRPr sz="4268"/>
            </a:lvl1pPr>
          </a:lstStyle>
          <a:p>
            <a:pPr/>
            <a:r>
              <a:t>Feedback please - WWW/EBI </a:t>
            </a:r>
          </a:p>
        </p:txBody>
      </p:sp>
      <p:sp>
        <p:nvSpPr>
          <p:cNvPr id="97" name="Shape 97"/>
          <p:cNvSpPr/>
          <p:nvPr>
            <p:ph type="subTitle" sz="half" idx="1"/>
          </p:nvPr>
        </p:nvSpPr>
        <p:spPr>
          <a:xfrm>
            <a:off x="1134306" y="1890776"/>
            <a:ext cx="6875388" cy="2469875"/>
          </a:xfrm>
          <a:prstGeom prst="rect">
            <a:avLst/>
          </a:prstGeom>
        </p:spPr>
        <p:txBody>
          <a:bodyPr/>
          <a:lstStyle/>
          <a:p>
            <a:pPr defTabSz="612648">
              <a:spcBef>
                <a:spcPts val="500"/>
              </a:spcBef>
              <a:defRPr b="1" sz="3015" u="sng"/>
            </a:pPr>
            <a:r>
              <a:t>Success criteria </a:t>
            </a:r>
          </a:p>
          <a:p>
            <a:pPr defTabSz="612648">
              <a:spcBef>
                <a:spcPts val="500"/>
              </a:spcBef>
              <a:defRPr sz="3015"/>
            </a:pPr>
            <a:r>
              <a:t>1. Group collaboration </a:t>
            </a:r>
          </a:p>
          <a:p>
            <a:pPr defTabSz="612648">
              <a:spcBef>
                <a:spcPts val="500"/>
              </a:spcBef>
              <a:defRPr sz="3015"/>
            </a:pPr>
            <a:r>
              <a:t>2. Enthusiasm </a:t>
            </a:r>
          </a:p>
          <a:p>
            <a:pPr defTabSz="612648">
              <a:spcBef>
                <a:spcPts val="500"/>
              </a:spcBef>
              <a:defRPr sz="2144"/>
            </a:pPr>
            <a:r>
              <a:rPr sz="3015"/>
              <a:t>3. Clarity</a:t>
            </a:r>
            <a: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 Design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omic Sans MS"/>
            <a:ea typeface="Comic Sans MS"/>
            <a:cs typeface="Comic Sans MS"/>
            <a:sym typeface="Comic Sans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omic Sans MS"/>
            <a:ea typeface="Comic Sans MS"/>
            <a:cs typeface="Comic Sans MS"/>
            <a:sym typeface="Comic Sans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 Design">
  <a:themeElements>
    <a:clrScheme name="Default Design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 Design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Default Desig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omic Sans MS"/>
            <a:ea typeface="Comic Sans MS"/>
            <a:cs typeface="Comic Sans MS"/>
            <a:sym typeface="Comic Sans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Comic Sans MS"/>
            <a:ea typeface="Comic Sans MS"/>
            <a:cs typeface="Comic Sans MS"/>
            <a:sym typeface="Comic Sans M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